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6" r:id="rId2"/>
    <p:sldId id="257" r:id="rId3"/>
    <p:sldId id="258" r:id="rId4"/>
    <p:sldId id="256" r:id="rId5"/>
    <p:sldId id="320" r:id="rId6"/>
    <p:sldId id="336" r:id="rId7"/>
    <p:sldId id="350" r:id="rId8"/>
    <p:sldId id="351" r:id="rId9"/>
    <p:sldId id="328" r:id="rId10"/>
    <p:sldId id="331" r:id="rId11"/>
    <p:sldId id="346" r:id="rId12"/>
    <p:sldId id="349" r:id="rId13"/>
    <p:sldId id="327" r:id="rId14"/>
    <p:sldId id="344" r:id="rId15"/>
    <p:sldId id="329" r:id="rId16"/>
    <p:sldId id="332" r:id="rId17"/>
    <p:sldId id="330" r:id="rId18"/>
    <p:sldId id="33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75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39D47-8A7C-4965-8883-AD289683C60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DD685-BC03-467F-8190-4D4F10F5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6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76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DD685-BC03-467F-8190-4D4F10F5A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3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DD685-BC03-467F-8190-4D4F10F5AF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2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DD685-BC03-467F-8190-4D4F10F5AF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5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2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78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47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B4E6-473F-4BE3-BB7D-926B1397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0C027-E885-4B07-8570-097103E22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7CDEF-DB13-431B-AD88-41CC1EEF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EA703-748B-401F-BB67-F170E47B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3D9DD-99A8-4BF9-889A-E1A6952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F6EB-B559-4333-99B6-27F10DE6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28906-AA6C-4C94-BD41-B16148B84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4471-537D-4C4A-90B5-3F3195ED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34E7-36B2-476E-81BD-E6AF45A1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0CE9-D15D-41A7-969A-3E0295AB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5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DEBC3-2881-4B71-A388-504F07559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3A1C4-1308-4B51-BC5C-BC6BDADCA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6B1C9-0A05-46E3-998F-9A3E67B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C985C-3B9E-477D-809A-E240398C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8B40-0752-4F48-8D0E-E360D5CF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3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ext oder Bild">
  <p:cSld name="Nur Text oder Bil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2118" y="1588"/>
            <a:ext cx="21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9045389" y="6473314"/>
            <a:ext cx="27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338675" y="864725"/>
            <a:ext cx="11430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675" y="1400225"/>
            <a:ext cx="11430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338675" y="1935725"/>
            <a:ext cx="114306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48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8E0A-021D-44C8-972C-916C074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94BA-9DFF-4FE4-AB0A-2EAE1C6A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D9755-FF3E-4B5D-BA0A-1849A39E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2F856-69DB-4738-9B7A-15B794F9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D9C8B-AFB0-4F77-A724-1B5E9049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6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F18-6B73-43D9-9DB4-7D8DB0D2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846F-74A3-4DBA-81A5-55CA1D68D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075A1-5B85-4CB2-A9EC-5D9BA0B4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5D5A8-87B3-4DDA-83C5-E2312E0E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DC80-6BC6-4DD0-841E-E808AF7D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6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6A8C-B106-4023-93C1-4851EC17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03CA0-F835-4E38-BA11-A53D49AEB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648D2-E13E-40A8-BC41-A3B6D1D9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7018F-D1E9-4930-88C2-EC340ED7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141F-5AA2-44FC-AE27-9ECBAADC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5168A-1511-4451-8491-7C8143BB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979C-607A-4141-B99F-01996C7A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9CAB6-7187-4847-9A46-CF2E20319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10EF1-BD11-4B46-B94E-0F72F6BC8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9890F-5B08-424F-BAC3-31398AEDA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DB06F-E56D-46C7-8498-F0B2AE741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BF00B-E2F0-4C4E-B13D-B58EAD75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A332F-818D-40DB-8EE6-497A8FBC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BF28D-6EDF-4048-9D26-0609D161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5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B67D-A004-4E8D-B00C-4DC5E56C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682CA-30A6-4639-B4E5-106F1767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8D771-9C86-4F40-B922-5E129982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B9723-6986-4D61-B57D-0D3ADE2D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0C13E-D490-44BB-9ED4-CDFEF86F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E0BCC-4881-47A5-865F-FF709011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A8156-7563-40B2-9F6D-7AB4B548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B92-1922-4E7A-8D89-7D1408AC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17DA-3691-43C7-962C-4DB2A8CF3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BDAF4-BBEA-4EBF-8476-4AC615F65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C24B-5143-424D-B338-18F26360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AFB79-9E5B-4C1D-847F-863495E1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807CE-431A-4D2F-8040-6302A2496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DEE-CDEA-40D8-8696-ECBBD27F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D0CF5-5634-4EAE-91B2-1F81CF4FA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BC4A6-09BD-4546-81A3-079C57FF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F592-8A25-496B-84B4-E1A71216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866ED-356B-48B8-A647-E544875F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4DFA2-4178-4015-A830-1B6823EE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8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DC9C2-D967-4DF8-95D6-4B357D0B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0BC4C-B2EC-4AE6-B5B5-82FCCC05F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0751-4456-4AB9-BD65-B0ABDFF61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56EB-1237-4FC6-8E6A-7E85FABD3A3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ABB2-26EC-413C-8F09-71EF14B7D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B382-AFA1-4684-A003-409BC4DE1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3614-0B00-4458-B0E7-22983C25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9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556438" y="1360418"/>
            <a:ext cx="11079125" cy="25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0000"/>
              </a:lnSpc>
              <a:buClr>
                <a:schemeClr val="dk1"/>
              </a:buClr>
              <a:buSzPts val="4800"/>
            </a:pPr>
            <a:r>
              <a:rPr lang="en-US" sz="6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Wave Propagation Simulation</a:t>
            </a:r>
            <a:endParaRPr sz="66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4292773" y="5297520"/>
            <a:ext cx="3606454" cy="958818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buClr>
                <a:schemeClr val="dk1"/>
              </a:buClr>
              <a:buSzPts val="1600"/>
              <a:buFont typeface="Arial"/>
              <a:buNone/>
            </a:pPr>
            <a:r>
              <a:rPr lang="en-US" sz="1800" dirty="0" smtClean="0">
                <a:latin typeface="Verdana" panose="020B0604030504040204" pitchFamily="34" charset="0"/>
                <a:ea typeface="標楷體" panose="03000509000000000000" pitchFamily="65" charset="-120"/>
                <a:cs typeface="Verdana"/>
                <a:sym typeface="Arial"/>
              </a:rPr>
              <a:t>黃亮瑜 Andy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(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R07941005)</a:t>
            </a:r>
            <a:endParaRPr sz="18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Date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: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2018.1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2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.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05</a:t>
            </a:r>
            <a:endParaRPr sz="18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3" y="1533939"/>
            <a:ext cx="5485129" cy="39600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17822"/>
              </p:ext>
            </p:extLst>
          </p:nvPr>
        </p:nvGraphicFramePr>
        <p:xfrm>
          <a:off x="6301408" y="2000245"/>
          <a:ext cx="5287618" cy="1397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809">
                  <a:extLst>
                    <a:ext uri="{9D8B030D-6E8A-4147-A177-3AD203B41FA5}">
                      <a16:colId xmlns:a16="http://schemas.microsoft.com/office/drawing/2014/main" val="265152959"/>
                    </a:ext>
                  </a:extLst>
                </a:gridCol>
                <a:gridCol w="2643809">
                  <a:extLst>
                    <a:ext uri="{9D8B030D-6E8A-4147-A177-3AD203B41FA5}">
                      <a16:colId xmlns:a16="http://schemas.microsoft.com/office/drawing/2014/main" val="3122658337"/>
                    </a:ext>
                  </a:extLst>
                </a:gridCol>
              </a:tblGrid>
              <a:tr h="48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Resolution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Transmittance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84224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0.9760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9761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Fresnel equations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0.9810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86021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13080"/>
              </p:ext>
            </p:extLst>
          </p:nvPr>
        </p:nvGraphicFramePr>
        <p:xfrm>
          <a:off x="6301408" y="4001323"/>
          <a:ext cx="5287618" cy="1397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809">
                  <a:extLst>
                    <a:ext uri="{9D8B030D-6E8A-4147-A177-3AD203B41FA5}">
                      <a16:colId xmlns:a16="http://schemas.microsoft.com/office/drawing/2014/main" val="265152959"/>
                    </a:ext>
                  </a:extLst>
                </a:gridCol>
                <a:gridCol w="2643809">
                  <a:extLst>
                    <a:ext uri="{9D8B030D-6E8A-4147-A177-3AD203B41FA5}">
                      <a16:colId xmlns:a16="http://schemas.microsoft.com/office/drawing/2014/main" val="3122658337"/>
                    </a:ext>
                  </a:extLst>
                </a:gridCol>
              </a:tblGrid>
              <a:tr h="48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Resolution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Time-step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84224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509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9761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Theoretical time-step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508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860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3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3989186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" y="1661048"/>
            <a:ext cx="3989189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" y="3385848"/>
            <a:ext cx="3989189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2956"/>
            <a:ext cx="3989189" cy="28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6" y="1517048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134" y="3293002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0" y="5068956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39041"/>
              </p:ext>
            </p:extLst>
          </p:nvPr>
        </p:nvGraphicFramePr>
        <p:xfrm>
          <a:off x="5575851" y="1819529"/>
          <a:ext cx="5287618" cy="3218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809">
                  <a:extLst>
                    <a:ext uri="{9D8B030D-6E8A-4147-A177-3AD203B41FA5}">
                      <a16:colId xmlns:a16="http://schemas.microsoft.com/office/drawing/2014/main" val="265152959"/>
                    </a:ext>
                  </a:extLst>
                </a:gridCol>
                <a:gridCol w="2643809">
                  <a:extLst>
                    <a:ext uri="{9D8B030D-6E8A-4147-A177-3AD203B41FA5}">
                      <a16:colId xmlns:a16="http://schemas.microsoft.com/office/drawing/2014/main" val="3122658337"/>
                    </a:ext>
                  </a:extLst>
                </a:gridCol>
              </a:tblGrid>
              <a:tr h="48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Resolution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Transmittance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84224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120 nm</a:t>
                      </a:r>
                      <a:endParaRPr lang="zh-TW" altLang="en-US" dirty="0" smtClean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0.6903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954716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60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0.9227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43013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0.9760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61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15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0.9805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313345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0.9809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34695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Fresnel equations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0.9810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860217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03127" y="35015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120 nm</a:t>
            </a:r>
          </a:p>
        </p:txBody>
      </p:sp>
      <p:sp>
        <p:nvSpPr>
          <p:cNvPr id="20" name="矩形 19"/>
          <p:cNvSpPr/>
          <p:nvPr/>
        </p:nvSpPr>
        <p:spPr>
          <a:xfrm>
            <a:off x="503127" y="1666969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60 nm</a:t>
            </a:r>
          </a:p>
        </p:txBody>
      </p:sp>
      <p:sp>
        <p:nvSpPr>
          <p:cNvPr id="21" name="矩形 20"/>
          <p:cNvSpPr/>
          <p:nvPr/>
        </p:nvSpPr>
        <p:spPr>
          <a:xfrm>
            <a:off x="503127" y="3446053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15 nm</a:t>
            </a:r>
          </a:p>
        </p:txBody>
      </p:sp>
      <p:sp>
        <p:nvSpPr>
          <p:cNvPr id="22" name="矩形 21"/>
          <p:cNvSpPr/>
          <p:nvPr/>
        </p:nvSpPr>
        <p:spPr>
          <a:xfrm>
            <a:off x="503127" y="5213052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10 nm</a:t>
            </a:r>
          </a:p>
        </p:txBody>
      </p:sp>
    </p:spTree>
    <p:extLst>
      <p:ext uri="{BB962C8B-B14F-4D97-AF65-F5344CB8AC3E}">
        <p14:creationId xmlns:p14="http://schemas.microsoft.com/office/powerpoint/2010/main" val="13659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" y="0"/>
            <a:ext cx="3989186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" y="1661048"/>
            <a:ext cx="3989189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" y="3385848"/>
            <a:ext cx="3989189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2956"/>
            <a:ext cx="3989189" cy="28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6" y="1517048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134" y="3293002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0" y="5068956"/>
            <a:ext cx="398918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71581"/>
              </p:ext>
            </p:extLst>
          </p:nvPr>
        </p:nvGraphicFramePr>
        <p:xfrm>
          <a:off x="4631635" y="1939998"/>
          <a:ext cx="6957391" cy="2978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469">
                  <a:extLst>
                    <a:ext uri="{9D8B030D-6E8A-4147-A177-3AD203B41FA5}">
                      <a16:colId xmlns:a16="http://schemas.microsoft.com/office/drawing/2014/main" val="265152959"/>
                    </a:ext>
                  </a:extLst>
                </a:gridCol>
                <a:gridCol w="1630018">
                  <a:extLst>
                    <a:ext uri="{9D8B030D-6E8A-4147-A177-3AD203B41FA5}">
                      <a16:colId xmlns:a16="http://schemas.microsoft.com/office/drawing/2014/main" val="3122658337"/>
                    </a:ext>
                  </a:extLst>
                </a:gridCol>
                <a:gridCol w="1798982">
                  <a:extLst>
                    <a:ext uri="{9D8B030D-6E8A-4147-A177-3AD203B41FA5}">
                      <a16:colId xmlns:a16="http://schemas.microsoft.com/office/drawing/2014/main" val="2093234596"/>
                    </a:ext>
                  </a:extLst>
                </a:gridCol>
                <a:gridCol w="1808922">
                  <a:extLst>
                    <a:ext uri="{9D8B030D-6E8A-4147-A177-3AD203B41FA5}">
                      <a16:colId xmlns:a16="http://schemas.microsoft.com/office/drawing/2014/main" val="1674565739"/>
                    </a:ext>
                  </a:extLst>
                </a:gridCol>
              </a:tblGrid>
              <a:tr h="4865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Resolution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</a:rPr>
                        <a:t>Actual time-step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</a:rPr>
                        <a:t>Theoretical time-step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latin typeface="Verdana" panose="020B0604030504040204" pitchFamily="34" charset="0"/>
                        </a:rPr>
                        <a:t>Difference</a:t>
                      </a:r>
                      <a:endParaRPr lang="zh-TW" altLang="en-US" sz="2000" b="1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84224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120 nm</a:t>
                      </a:r>
                      <a:endParaRPr lang="zh-TW" altLang="en-US" dirty="0" smtClean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130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127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3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954716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60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256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254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2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43013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509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508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97619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15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1017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1016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313345"/>
                  </a:ext>
                </a:extLst>
              </a:tr>
              <a:tr h="4553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10 nm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1524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Verdana" panose="020B0604030504040204" pitchFamily="34" charset="0"/>
                        </a:rPr>
                        <a:t>1524</a:t>
                      </a:r>
                      <a:endParaRPr lang="zh-TW" altLang="en-US" dirty="0"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34695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03127" y="35015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120 nm</a:t>
            </a:r>
          </a:p>
        </p:txBody>
      </p:sp>
      <p:sp>
        <p:nvSpPr>
          <p:cNvPr id="20" name="矩形 19"/>
          <p:cNvSpPr/>
          <p:nvPr/>
        </p:nvSpPr>
        <p:spPr>
          <a:xfrm>
            <a:off x="503127" y="1666969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60 nm</a:t>
            </a:r>
          </a:p>
        </p:txBody>
      </p:sp>
      <p:sp>
        <p:nvSpPr>
          <p:cNvPr id="21" name="矩形 20"/>
          <p:cNvSpPr/>
          <p:nvPr/>
        </p:nvSpPr>
        <p:spPr>
          <a:xfrm>
            <a:off x="503127" y="3446053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15 nm</a:t>
            </a:r>
          </a:p>
        </p:txBody>
      </p:sp>
      <p:sp>
        <p:nvSpPr>
          <p:cNvPr id="22" name="矩形 21"/>
          <p:cNvSpPr/>
          <p:nvPr/>
        </p:nvSpPr>
        <p:spPr>
          <a:xfrm>
            <a:off x="503127" y="5213052"/>
            <a:ext cx="3144534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Resolution</a:t>
            </a:r>
            <a:r>
              <a:rPr lang="en-US" altLang="zh-TW" dirty="0" smtClean="0">
                <a:latin typeface="Verdana" panose="020B0604030504040204" pitchFamily="34" charset="0"/>
                <a:ea typeface="Verdana" panose="020B0604030504040204" pitchFamily="34" charset="0"/>
              </a:rPr>
              <a:t> 10 nm</a:t>
            </a:r>
          </a:p>
        </p:txBody>
      </p:sp>
    </p:spTree>
    <p:extLst>
      <p:ext uri="{BB962C8B-B14F-4D97-AF65-F5344CB8AC3E}">
        <p14:creationId xmlns:p14="http://schemas.microsoft.com/office/powerpoint/2010/main" val="30727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9590" y="2808939"/>
            <a:ext cx="12132821" cy="124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72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Most Challenging Parts</a:t>
            </a:r>
          </a:p>
        </p:txBody>
      </p:sp>
    </p:spTree>
    <p:extLst>
      <p:ext uri="{BB962C8B-B14F-4D97-AF65-F5344CB8AC3E}">
        <p14:creationId xmlns:p14="http://schemas.microsoft.com/office/powerpoint/2010/main" val="41517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7ACF525-635E-4C35-9D36-E1859736E968}"/>
              </a:ext>
            </a:extLst>
          </p:cNvPr>
          <p:cNvSpPr txBox="1"/>
          <p:nvPr/>
        </p:nvSpPr>
        <p:spPr>
          <a:xfrm>
            <a:off x="1183297" y="3085669"/>
            <a:ext cx="9825407" cy="68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sz="36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Determine and calculate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6374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772064" y="2889000"/>
            <a:ext cx="10647872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72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Time Spent </a:t>
            </a:r>
          </a:p>
        </p:txBody>
      </p:sp>
    </p:spTree>
    <p:extLst>
      <p:ext uri="{BB962C8B-B14F-4D97-AF65-F5344CB8AC3E}">
        <p14:creationId xmlns:p14="http://schemas.microsoft.com/office/powerpoint/2010/main" val="14318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14"/>
          <p:cNvSpPr txBox="1">
            <a:spLocks/>
          </p:cNvSpPr>
          <p:nvPr/>
        </p:nvSpPr>
        <p:spPr>
          <a:xfrm>
            <a:off x="4055376" y="3078391"/>
            <a:ext cx="4081248" cy="701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r>
              <a:rPr lang="en-US" altLang="zh-TW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15 hours</a:t>
            </a:r>
            <a:endParaRPr lang="en-US" altLang="zh-TW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4106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772064" y="2889000"/>
            <a:ext cx="10647872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72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7431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15"/>
          <p:cNvSpPr txBox="1">
            <a:spLocks/>
          </p:cNvSpPr>
          <p:nvPr/>
        </p:nvSpPr>
        <p:spPr>
          <a:xfrm>
            <a:off x="268799" y="918668"/>
            <a:ext cx="11654402" cy="327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The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goal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is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to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simulate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waves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propagation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in three glasses with different refractive indices by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using FDTD.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  <a:p>
            <a:pPr marL="457200" indent="-381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The higher resolution we set, the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higher accuracy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we get.</a:t>
            </a:r>
          </a:p>
          <a:p>
            <a:pPr marL="7620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  <a:p>
            <a:pPr marL="457200" indent="-381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endParaRPr lang="en-US" sz="2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21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6675" y="2169000"/>
            <a:ext cx="8138651" cy="25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Thanks for your attention!</a:t>
            </a:r>
            <a:endParaRPr lang="en-US" sz="7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body" idx="2"/>
          </p:nvPr>
        </p:nvSpPr>
        <p:spPr>
          <a:xfrm>
            <a:off x="3550320" y="1385737"/>
            <a:ext cx="5091361" cy="408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Goal</a:t>
            </a:r>
            <a:endParaRPr lang="en-US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</a:p>
          <a:p>
            <a:pPr lvl="0" indent="-3810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</a:p>
          <a:p>
            <a:pPr lvl="0" indent="-3810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Most Challenging Parts</a:t>
            </a:r>
          </a:p>
          <a:p>
            <a:pPr lvl="0" indent="-3810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altLang="zh-TW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Time </a:t>
            </a:r>
            <a:r>
              <a:rPr lang="en-US" altLang="zh-TW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Spent  </a:t>
            </a:r>
            <a:endParaRPr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160"/>
              <a:buFont typeface="Calibri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Summary</a:t>
            </a:r>
          </a:p>
        </p:txBody>
      </p:sp>
      <p:sp>
        <p:nvSpPr>
          <p:cNvPr id="103" name="Google Shape;103;p15"/>
          <p:cNvSpPr/>
          <p:nvPr/>
        </p:nvSpPr>
        <p:spPr>
          <a:xfrm>
            <a:off x="198923" y="0"/>
            <a:ext cx="1179415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Outline</a:t>
            </a:r>
            <a:endParaRPr sz="32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316000" y="2889000"/>
            <a:ext cx="756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alibri"/>
              </a:rPr>
              <a:t>Goal</a:t>
            </a:r>
            <a:endParaRPr sz="7200" b="1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CF525-635E-4C35-9D36-E1859736E968}"/>
              </a:ext>
            </a:extLst>
          </p:cNvPr>
          <p:cNvSpPr txBox="1"/>
          <p:nvPr/>
        </p:nvSpPr>
        <p:spPr>
          <a:xfrm>
            <a:off x="1183297" y="1568438"/>
            <a:ext cx="98254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53975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altLang="zh-TW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Simulate waves propagation </a:t>
            </a:r>
            <a:r>
              <a:rPr lang="en-US" altLang="zh-TW" sz="2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 three glasses </a:t>
            </a:r>
            <a:r>
              <a:rPr lang="en-US" altLang="zh-TW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with </a:t>
            </a:r>
            <a:r>
              <a:rPr lang="en-US" altLang="zh-TW" sz="2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different </a:t>
            </a:r>
            <a:r>
              <a:rPr lang="en-US" altLang="zh-TW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refractive indices by using FDTD.</a:t>
            </a:r>
          </a:p>
          <a:p>
            <a:pPr marL="536575" indent="-536575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Calculate the transmittance of each wave.</a:t>
            </a:r>
          </a:p>
          <a:p>
            <a:pPr marL="538163" indent="-53975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AutoNum type="arabicPeriod"/>
              <a:tabLst>
                <a:tab pos="536575" algn="l"/>
              </a:tabLst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Compare the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differences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between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results and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theoretical values based on the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Fresnel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equations.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01526-8458-4B78-959B-9D953FA3B408}"/>
              </a:ext>
            </a:extLst>
          </p:cNvPr>
          <p:cNvSpPr txBox="1"/>
          <p:nvPr/>
        </p:nvSpPr>
        <p:spPr>
          <a:xfrm flipH="1">
            <a:off x="2093615" y="2889000"/>
            <a:ext cx="8004771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7676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Define </a:t>
            </a: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the problem</a:t>
            </a:r>
            <a:endParaRPr lang="en-US" sz="4400" b="1" dirty="0">
              <a:latin typeface="Verdana" panose="020B0604030504040204" pitchFamily="34" charset="0"/>
              <a:ea typeface="Verdan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75306" y="4730476"/>
            <a:ext cx="3492856" cy="900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Total size</a:t>
            </a: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7200 nm</a:t>
            </a:r>
          </a:p>
        </p:txBody>
      </p:sp>
      <p:sp>
        <p:nvSpPr>
          <p:cNvPr id="32" name="矩形 31"/>
          <p:cNvSpPr/>
          <p:nvPr/>
        </p:nvSpPr>
        <p:spPr>
          <a:xfrm>
            <a:off x="2075306" y="5743539"/>
            <a:ext cx="3492856" cy="900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  <a:endParaRPr lang="en-US" altLang="zh-TW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600 nm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2075306" y="1629207"/>
            <a:ext cx="8041389" cy="2688384"/>
            <a:chOff x="198151" y="2405269"/>
            <a:chExt cx="8041389" cy="2688384"/>
          </a:xfrm>
        </p:grpSpPr>
        <p:grpSp>
          <p:nvGrpSpPr>
            <p:cNvPr id="34" name="群組 33"/>
            <p:cNvGrpSpPr/>
            <p:nvPr/>
          </p:nvGrpSpPr>
          <p:grpSpPr>
            <a:xfrm>
              <a:off x="198151" y="2405269"/>
              <a:ext cx="8041389" cy="2688384"/>
              <a:chOff x="198151" y="2405269"/>
              <a:chExt cx="8041389" cy="268838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98151" y="2405269"/>
                <a:ext cx="8041389" cy="2688384"/>
                <a:chOff x="198151" y="2405269"/>
                <a:chExt cx="8041389" cy="2688384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199852" y="2405269"/>
                  <a:ext cx="8039688" cy="2686613"/>
                  <a:chOff x="544825" y="2295937"/>
                  <a:chExt cx="8641827" cy="3388197"/>
                </a:xfrm>
              </p:grpSpPr>
              <p:sp>
                <p:nvSpPr>
                  <p:cNvPr id="2" name="矩形 1"/>
                  <p:cNvSpPr/>
                  <p:nvPr/>
                </p:nvSpPr>
                <p:spPr>
                  <a:xfrm>
                    <a:off x="54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702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270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4148479" y="2295937"/>
                    <a:ext cx="1440000" cy="288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558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1437700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3098064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1.2</a:t>
                    </a: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4529771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1.3</a:t>
                    </a:r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5976200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1.1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919527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544825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2707566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4142998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5578430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7018320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198151" y="4693543"/>
                  <a:ext cx="556564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n</a:t>
                  </a:r>
                  <a:r>
                    <a:rPr lang="en-US" altLang="zh-TW" sz="2000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33" name="手繪多邊形 32"/>
              <p:cNvSpPr/>
              <p:nvPr/>
            </p:nvSpPr>
            <p:spPr>
              <a:xfrm>
                <a:off x="880836" y="3105491"/>
                <a:ext cx="1211844" cy="1329172"/>
              </a:xfrm>
              <a:custGeom>
                <a:avLst/>
                <a:gdLst>
                  <a:gd name="connsiteX0" fmla="*/ 0 w 1321904"/>
                  <a:gd name="connsiteY0" fmla="*/ 895119 h 895119"/>
                  <a:gd name="connsiteX1" fmla="*/ 725556 w 1321904"/>
                  <a:gd name="connsiteY1" fmla="*/ 597 h 895119"/>
                  <a:gd name="connsiteX2" fmla="*/ 1321904 w 1321904"/>
                  <a:gd name="connsiteY2" fmla="*/ 785789 h 895119"/>
                  <a:gd name="connsiteX0" fmla="*/ 0 w 1271710"/>
                  <a:gd name="connsiteY0" fmla="*/ 752376 h 785263"/>
                  <a:gd name="connsiteX1" fmla="*/ 675362 w 1271710"/>
                  <a:gd name="connsiteY1" fmla="*/ 70 h 785263"/>
                  <a:gd name="connsiteX2" fmla="*/ 1271710 w 1271710"/>
                  <a:gd name="connsiteY2" fmla="*/ 785262 h 785263"/>
                  <a:gd name="connsiteX0" fmla="*/ 0 w 1271710"/>
                  <a:gd name="connsiteY0" fmla="*/ 827690 h 827691"/>
                  <a:gd name="connsiteX1" fmla="*/ 675362 w 1271710"/>
                  <a:gd name="connsiteY1" fmla="*/ 94 h 827691"/>
                  <a:gd name="connsiteX2" fmla="*/ 1271710 w 1271710"/>
                  <a:gd name="connsiteY2" fmla="*/ 785286 h 827691"/>
                  <a:gd name="connsiteX0" fmla="*/ 0 w 1263345"/>
                  <a:gd name="connsiteY0" fmla="*/ 827610 h 843765"/>
                  <a:gd name="connsiteX1" fmla="*/ 675362 w 1263345"/>
                  <a:gd name="connsiteY1" fmla="*/ 14 h 843765"/>
                  <a:gd name="connsiteX2" fmla="*/ 1263345 w 1263345"/>
                  <a:gd name="connsiteY2" fmla="*/ 843765 h 84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3345" h="843765">
                    <a:moveTo>
                      <a:pt x="0" y="827610"/>
                    </a:moveTo>
                    <a:cubicBezTo>
                      <a:pt x="252619" y="389460"/>
                      <a:pt x="464805" y="-2678"/>
                      <a:pt x="675362" y="14"/>
                    </a:cubicBezTo>
                    <a:cubicBezTo>
                      <a:pt x="885919" y="2706"/>
                      <a:pt x="1075329" y="442058"/>
                      <a:pt x="1263345" y="843765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7" name="直線接點 36"/>
            <p:cNvCxnSpPr/>
            <p:nvPr/>
          </p:nvCxnSpPr>
          <p:spPr>
            <a:xfrm>
              <a:off x="2092680" y="4434663"/>
              <a:ext cx="613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98151" y="4400031"/>
              <a:ext cx="682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Define </a:t>
            </a: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the problem</a:t>
            </a:r>
            <a:endParaRPr lang="en-US" sz="4400" b="1" dirty="0">
              <a:latin typeface="Verdana" panose="020B0604030504040204" pitchFamily="34" charset="0"/>
              <a:ea typeface="Verdana" panose="020B0604030504040204" pitchFamily="34" charset="0"/>
              <a:cs typeface="Vrinda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75306" y="4730476"/>
            <a:ext cx="3492856" cy="900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Total size</a:t>
            </a: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7200 nm</a:t>
            </a:r>
          </a:p>
        </p:txBody>
      </p:sp>
      <p:sp>
        <p:nvSpPr>
          <p:cNvPr id="32" name="矩形 31"/>
          <p:cNvSpPr/>
          <p:nvPr/>
        </p:nvSpPr>
        <p:spPr>
          <a:xfrm>
            <a:off x="2075306" y="5743539"/>
            <a:ext cx="3492856" cy="900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  <a:endParaRPr lang="en-US" altLang="zh-TW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600 nm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2075306" y="1629207"/>
            <a:ext cx="8041389" cy="2688384"/>
            <a:chOff x="198151" y="2405269"/>
            <a:chExt cx="8041389" cy="2688384"/>
          </a:xfrm>
        </p:grpSpPr>
        <p:grpSp>
          <p:nvGrpSpPr>
            <p:cNvPr id="34" name="群組 33"/>
            <p:cNvGrpSpPr/>
            <p:nvPr/>
          </p:nvGrpSpPr>
          <p:grpSpPr>
            <a:xfrm>
              <a:off x="198151" y="2405269"/>
              <a:ext cx="8041389" cy="2688384"/>
              <a:chOff x="198151" y="2405269"/>
              <a:chExt cx="8041389" cy="268838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98151" y="2405269"/>
                <a:ext cx="8041389" cy="2688384"/>
                <a:chOff x="198151" y="2405269"/>
                <a:chExt cx="8041389" cy="2688384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199852" y="2405269"/>
                  <a:ext cx="8039688" cy="2686613"/>
                  <a:chOff x="544825" y="2295937"/>
                  <a:chExt cx="8641827" cy="3388197"/>
                </a:xfrm>
              </p:grpSpPr>
              <p:sp>
                <p:nvSpPr>
                  <p:cNvPr id="2" name="矩形 1"/>
                  <p:cNvSpPr/>
                  <p:nvPr/>
                </p:nvSpPr>
                <p:spPr>
                  <a:xfrm>
                    <a:off x="54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702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270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4148479" y="2295937"/>
                    <a:ext cx="1440000" cy="288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558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1437700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3098064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1.2</a:t>
                    </a: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4529771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1.3</a:t>
                    </a:r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5976200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1.1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919527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544825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2707566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4142998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5578430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7018320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198151" y="4693543"/>
                  <a:ext cx="556564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n</a:t>
                  </a:r>
                  <a:r>
                    <a:rPr lang="en-US" altLang="zh-TW" sz="2000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33" name="手繪多邊形 32"/>
              <p:cNvSpPr/>
              <p:nvPr/>
            </p:nvSpPr>
            <p:spPr>
              <a:xfrm>
                <a:off x="880836" y="3105491"/>
                <a:ext cx="1211844" cy="1329172"/>
              </a:xfrm>
              <a:custGeom>
                <a:avLst/>
                <a:gdLst>
                  <a:gd name="connsiteX0" fmla="*/ 0 w 1321904"/>
                  <a:gd name="connsiteY0" fmla="*/ 895119 h 895119"/>
                  <a:gd name="connsiteX1" fmla="*/ 725556 w 1321904"/>
                  <a:gd name="connsiteY1" fmla="*/ 597 h 895119"/>
                  <a:gd name="connsiteX2" fmla="*/ 1321904 w 1321904"/>
                  <a:gd name="connsiteY2" fmla="*/ 785789 h 895119"/>
                  <a:gd name="connsiteX0" fmla="*/ 0 w 1271710"/>
                  <a:gd name="connsiteY0" fmla="*/ 752376 h 785263"/>
                  <a:gd name="connsiteX1" fmla="*/ 675362 w 1271710"/>
                  <a:gd name="connsiteY1" fmla="*/ 70 h 785263"/>
                  <a:gd name="connsiteX2" fmla="*/ 1271710 w 1271710"/>
                  <a:gd name="connsiteY2" fmla="*/ 785262 h 785263"/>
                  <a:gd name="connsiteX0" fmla="*/ 0 w 1271710"/>
                  <a:gd name="connsiteY0" fmla="*/ 827690 h 827691"/>
                  <a:gd name="connsiteX1" fmla="*/ 675362 w 1271710"/>
                  <a:gd name="connsiteY1" fmla="*/ 94 h 827691"/>
                  <a:gd name="connsiteX2" fmla="*/ 1271710 w 1271710"/>
                  <a:gd name="connsiteY2" fmla="*/ 785286 h 827691"/>
                  <a:gd name="connsiteX0" fmla="*/ 0 w 1263345"/>
                  <a:gd name="connsiteY0" fmla="*/ 827610 h 843765"/>
                  <a:gd name="connsiteX1" fmla="*/ 675362 w 1263345"/>
                  <a:gd name="connsiteY1" fmla="*/ 14 h 843765"/>
                  <a:gd name="connsiteX2" fmla="*/ 1263345 w 1263345"/>
                  <a:gd name="connsiteY2" fmla="*/ 843765 h 84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3345" h="843765">
                    <a:moveTo>
                      <a:pt x="0" y="827610"/>
                    </a:moveTo>
                    <a:cubicBezTo>
                      <a:pt x="252619" y="389460"/>
                      <a:pt x="464805" y="-2678"/>
                      <a:pt x="675362" y="14"/>
                    </a:cubicBezTo>
                    <a:cubicBezTo>
                      <a:pt x="885919" y="2706"/>
                      <a:pt x="1075329" y="442058"/>
                      <a:pt x="1263345" y="843765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7" name="直線接點 36"/>
            <p:cNvCxnSpPr/>
            <p:nvPr/>
          </p:nvCxnSpPr>
          <p:spPr>
            <a:xfrm>
              <a:off x="2092680" y="4434663"/>
              <a:ext cx="613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98151" y="4400031"/>
              <a:ext cx="682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616087" y="4724271"/>
                <a:ext cx="3492856" cy="89883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Grid Resolution</a:t>
                </a:r>
                <a:endParaRPr lang="en-US" altLang="zh-TW" sz="20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600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altLang="zh-TW" sz="2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=30 (nm)</a:t>
                </a: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87" y="4724271"/>
                <a:ext cx="3492856" cy="898836"/>
              </a:xfrm>
              <a:prstGeom prst="rect">
                <a:avLst/>
              </a:prstGeom>
              <a:blipFill>
                <a:blip r:embed="rId3"/>
                <a:stretch>
                  <a:fillRect t="-4667" b="-200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616087" y="5737137"/>
                <a:ext cx="3492856" cy="9064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Time Step</a:t>
                </a:r>
                <a:endParaRPr lang="en-US" altLang="zh-TW" sz="24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∆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∆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TW" sz="2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= 5*10</a:t>
                </a:r>
                <a:r>
                  <a:rPr lang="en-US" altLang="zh-TW" sz="2000" baseline="30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-17</a:t>
                </a:r>
                <a:r>
                  <a:rPr lang="en-US" altLang="zh-TW" sz="2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(s)</a:t>
                </a:r>
                <a:endParaRPr lang="en-US" altLang="zh-TW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87" y="5737137"/>
                <a:ext cx="3492856" cy="906402"/>
              </a:xfrm>
              <a:prstGeom prst="rect">
                <a:avLst/>
              </a:prstGeom>
              <a:blipFill>
                <a:blip r:embed="rId4"/>
                <a:stretch>
                  <a:fillRect t="-4605" b="-13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向右箭號 46"/>
          <p:cNvSpPr/>
          <p:nvPr/>
        </p:nvSpPr>
        <p:spPr>
          <a:xfrm>
            <a:off x="5634555" y="5589441"/>
            <a:ext cx="904127" cy="2139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0295678" y="5198476"/>
            <a:ext cx="1479306" cy="432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240 grids</a:t>
            </a:r>
            <a:endParaRPr lang="en-US" altLang="zh-TW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altLang="zh-TW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16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Calculate the </a:t>
            </a:r>
            <a:r>
              <a:rPr lang="en-US" sz="4400" b="1" dirty="0">
                <a:latin typeface="Verdana" panose="020B0604030504040204" pitchFamily="34" charset="0"/>
                <a:ea typeface="Verdana" panose="020B0604030504040204" pitchFamily="34" charset="0"/>
                <a:cs typeface="Vrinda" panose="020B0502040204020203" pitchFamily="34" charset="0"/>
              </a:rPr>
              <a:t>theoretical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86003" y="5127026"/>
                <a:ext cx="6019994" cy="136248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en-US" altLang="zh-TW" sz="24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Transmittance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TW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4∗1∗1.1</m:t>
                        </m:r>
                      </m:num>
                      <m:den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1+1.1</m:t>
                            </m:r>
                          </m:e>
                        </m:d>
                        <m:r>
                          <a:rPr lang="en-US" altLang="zh-TW" sz="2400" b="0" i="1" baseline="30000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4∗1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.2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∗1.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3</m:t>
                        </m:r>
                      </m:num>
                      <m:den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.2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+1.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 sz="2400" i="1" baseline="3000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4∗1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.3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∗1.1</m:t>
                        </m:r>
                      </m:num>
                      <m:den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.3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+1.1</m:t>
                            </m:r>
                          </m:e>
                        </m:d>
                        <m:r>
                          <a:rPr lang="en-US" altLang="zh-TW" sz="2400" i="1" baseline="3000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4∗1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.3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∗1</m:t>
                        </m:r>
                      </m:num>
                      <m:den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.3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TW" sz="2400" i="1" baseline="3000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=0.9810</a:t>
                </a:r>
                <a:endParaRPr lang="en-US" altLang="zh-TW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03" y="5127026"/>
                <a:ext cx="6019994" cy="1362489"/>
              </a:xfrm>
              <a:prstGeom prst="rect">
                <a:avLst/>
              </a:prstGeom>
              <a:blipFill>
                <a:blip r:embed="rId3"/>
                <a:stretch>
                  <a:fillRect l="-1518" r="-151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/>
          <p:cNvGrpSpPr/>
          <p:nvPr/>
        </p:nvGrpSpPr>
        <p:grpSpPr>
          <a:xfrm>
            <a:off x="2075306" y="1629207"/>
            <a:ext cx="8041389" cy="2688384"/>
            <a:chOff x="198151" y="2405269"/>
            <a:chExt cx="8041389" cy="2688384"/>
          </a:xfrm>
        </p:grpSpPr>
        <p:grpSp>
          <p:nvGrpSpPr>
            <p:cNvPr id="34" name="群組 33"/>
            <p:cNvGrpSpPr/>
            <p:nvPr/>
          </p:nvGrpSpPr>
          <p:grpSpPr>
            <a:xfrm>
              <a:off x="198151" y="2405269"/>
              <a:ext cx="8041389" cy="2688384"/>
              <a:chOff x="198151" y="2405269"/>
              <a:chExt cx="8041389" cy="268838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98151" y="2405269"/>
                <a:ext cx="8041389" cy="2688384"/>
                <a:chOff x="198151" y="2405269"/>
                <a:chExt cx="8041389" cy="2688384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199852" y="2405269"/>
                  <a:ext cx="8039688" cy="2686613"/>
                  <a:chOff x="544825" y="2295937"/>
                  <a:chExt cx="8641827" cy="3388197"/>
                </a:xfrm>
              </p:grpSpPr>
              <p:sp>
                <p:nvSpPr>
                  <p:cNvPr id="2" name="矩形 1"/>
                  <p:cNvSpPr/>
                  <p:nvPr/>
                </p:nvSpPr>
                <p:spPr>
                  <a:xfrm>
                    <a:off x="54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7026652" y="2295937"/>
                    <a:ext cx="2160000" cy="288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270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4148479" y="2295937"/>
                    <a:ext cx="1440000" cy="288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5586652" y="2295937"/>
                    <a:ext cx="1440000" cy="288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1437700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3098064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1.2</a:t>
                    </a: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4529771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1.3</a:t>
                    </a:r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5976200" y="5179539"/>
                    <a:ext cx="64993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1.1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7919527" y="5179539"/>
                    <a:ext cx="374249" cy="504595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544825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2707566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4142998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5578430" y="2295937"/>
                    <a:ext cx="1435432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1200 nm</a:t>
                    </a: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7018320" y="2295937"/>
                    <a:ext cx="2160000" cy="400110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TW" sz="2000" dirty="0" smtClean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a:t>1800 nm</a:t>
                    </a:r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198151" y="4693543"/>
                  <a:ext cx="556564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000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n</a:t>
                  </a:r>
                  <a:r>
                    <a:rPr lang="en-US" altLang="zh-TW" sz="2000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33" name="手繪多邊形 32"/>
              <p:cNvSpPr/>
              <p:nvPr/>
            </p:nvSpPr>
            <p:spPr>
              <a:xfrm>
                <a:off x="880836" y="3105491"/>
                <a:ext cx="1211844" cy="1329172"/>
              </a:xfrm>
              <a:custGeom>
                <a:avLst/>
                <a:gdLst>
                  <a:gd name="connsiteX0" fmla="*/ 0 w 1321904"/>
                  <a:gd name="connsiteY0" fmla="*/ 895119 h 895119"/>
                  <a:gd name="connsiteX1" fmla="*/ 725556 w 1321904"/>
                  <a:gd name="connsiteY1" fmla="*/ 597 h 895119"/>
                  <a:gd name="connsiteX2" fmla="*/ 1321904 w 1321904"/>
                  <a:gd name="connsiteY2" fmla="*/ 785789 h 895119"/>
                  <a:gd name="connsiteX0" fmla="*/ 0 w 1271710"/>
                  <a:gd name="connsiteY0" fmla="*/ 752376 h 785263"/>
                  <a:gd name="connsiteX1" fmla="*/ 675362 w 1271710"/>
                  <a:gd name="connsiteY1" fmla="*/ 70 h 785263"/>
                  <a:gd name="connsiteX2" fmla="*/ 1271710 w 1271710"/>
                  <a:gd name="connsiteY2" fmla="*/ 785262 h 785263"/>
                  <a:gd name="connsiteX0" fmla="*/ 0 w 1271710"/>
                  <a:gd name="connsiteY0" fmla="*/ 827690 h 827691"/>
                  <a:gd name="connsiteX1" fmla="*/ 675362 w 1271710"/>
                  <a:gd name="connsiteY1" fmla="*/ 94 h 827691"/>
                  <a:gd name="connsiteX2" fmla="*/ 1271710 w 1271710"/>
                  <a:gd name="connsiteY2" fmla="*/ 785286 h 827691"/>
                  <a:gd name="connsiteX0" fmla="*/ 0 w 1263345"/>
                  <a:gd name="connsiteY0" fmla="*/ 827610 h 843765"/>
                  <a:gd name="connsiteX1" fmla="*/ 675362 w 1263345"/>
                  <a:gd name="connsiteY1" fmla="*/ 14 h 843765"/>
                  <a:gd name="connsiteX2" fmla="*/ 1263345 w 1263345"/>
                  <a:gd name="connsiteY2" fmla="*/ 843765 h 843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3345" h="843765">
                    <a:moveTo>
                      <a:pt x="0" y="827610"/>
                    </a:moveTo>
                    <a:cubicBezTo>
                      <a:pt x="252619" y="389460"/>
                      <a:pt x="464805" y="-2678"/>
                      <a:pt x="675362" y="14"/>
                    </a:cubicBezTo>
                    <a:cubicBezTo>
                      <a:pt x="885919" y="2706"/>
                      <a:pt x="1075329" y="442058"/>
                      <a:pt x="1263345" y="843765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7" name="直線接點 36"/>
            <p:cNvCxnSpPr/>
            <p:nvPr/>
          </p:nvCxnSpPr>
          <p:spPr>
            <a:xfrm>
              <a:off x="2092680" y="4434663"/>
              <a:ext cx="61391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98151" y="4400031"/>
              <a:ext cx="6826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2075306" y="4491476"/>
            <a:ext cx="3262007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400" b="1" dirty="0">
                <a:latin typeface="Verdana" panose="020B0604030504040204" pitchFamily="34" charset="0"/>
                <a:ea typeface="Verdana" panose="020B0604030504040204" pitchFamily="34" charset="0"/>
              </a:rPr>
              <a:t>Fresnel </a:t>
            </a:r>
            <a:r>
              <a:rPr lang="en-US" altLang="zh-TW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equations</a:t>
            </a:r>
            <a:endParaRPr lang="en-US" altLang="zh-TW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  <a:alpha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200084" y="2803970"/>
            <a:ext cx="7791833" cy="125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7200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005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302</Words>
  <Application>Microsoft Office PowerPoint</Application>
  <PresentationFormat>寬螢幕</PresentationFormat>
  <Paragraphs>139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Vrinda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Wave Propagation Simulation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LiangYu</dc:creator>
  <cp:lastModifiedBy>黃亮瑜</cp:lastModifiedBy>
  <cp:revision>117</cp:revision>
  <dcterms:created xsi:type="dcterms:W3CDTF">2018-10-28T08:46:07Z</dcterms:created>
  <dcterms:modified xsi:type="dcterms:W3CDTF">2018-12-05T02:01:15Z</dcterms:modified>
</cp:coreProperties>
</file>